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854" r:id="rId2"/>
    <p:sldId id="841" r:id="rId3"/>
    <p:sldId id="855" r:id="rId4"/>
    <p:sldId id="856" r:id="rId5"/>
    <p:sldId id="871" r:id="rId6"/>
    <p:sldId id="872" r:id="rId7"/>
    <p:sldId id="873" r:id="rId8"/>
    <p:sldId id="874" r:id="rId9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03"/>
    <p:restoredTop sz="96327"/>
  </p:normalViewPr>
  <p:slideViewPr>
    <p:cSldViewPr snapToGrid="0" snapToObjects="1">
      <p:cViewPr>
        <p:scale>
          <a:sx n="81" d="100"/>
          <a:sy n="81" d="100"/>
        </p:scale>
        <p:origin x="2200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6A034-23B8-C44E-A299-EAE0682B89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D58D89-54A5-B54C-9265-718939DBC5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B0DB6-DA29-B64A-8BD3-65314C952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43AC-87F5-EB4C-8D17-319D0CAA022E}" type="datetimeFigureOut">
              <a:rPr lang="en-BE" smtClean="0"/>
              <a:t>25/06/2021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3DB65-3F6A-B14A-9FDB-97FDF06AC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71F33-3274-5543-ABD8-D141623EF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8C4B-D79B-EC42-A2BB-681CB0E2FD3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97640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97DE-C2A9-FB40-A3CB-39BCF993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DB4EB6-A53D-C64D-BF3D-8435B7D99E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7DE4D-4D73-E448-8864-7F8A9ECF2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43AC-87F5-EB4C-8D17-319D0CAA022E}" type="datetimeFigureOut">
              <a:rPr lang="en-BE" smtClean="0"/>
              <a:t>25/06/2021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928CC-E76C-5B43-B179-75C958434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03F1C-7D87-004E-ADF2-49C256BF9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8C4B-D79B-EC42-A2BB-681CB0E2FD3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33362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888B21-F7A9-5C41-9AA5-4571B891AC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5A02FB-D97B-444D-9DFD-D1370775F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B9259-EA16-A041-A170-ABE77B99B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43AC-87F5-EB4C-8D17-319D0CAA022E}" type="datetimeFigureOut">
              <a:rPr lang="en-BE" smtClean="0"/>
              <a:t>25/06/2021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BA585-364B-FA47-AA26-7CA93DAB4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A5514-2EC4-6147-8A04-B7A0F1698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8C4B-D79B-EC42-A2BB-681CB0E2FD3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896574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8C251-AA3F-D145-A993-8E6BD5CD7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14471-969B-424F-BF7B-410E1A487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E3234-E10D-CB46-AB41-9E5CA5C9F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43AC-87F5-EB4C-8D17-319D0CAA022E}" type="datetimeFigureOut">
              <a:rPr lang="en-BE" smtClean="0"/>
              <a:t>25/06/2021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E9B69-F207-D54D-8095-F1F9F0F43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EF9B5-1FAC-AB4A-884B-5D70E7146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8C4B-D79B-EC42-A2BB-681CB0E2FD3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88962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B8DF8-CDD7-084E-8C49-4A7C20A65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D451A-3FAF-F144-A350-24F616B1A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2B0F0-325C-D94C-B4AA-70D37ADAF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43AC-87F5-EB4C-8D17-319D0CAA022E}" type="datetimeFigureOut">
              <a:rPr lang="en-BE" smtClean="0"/>
              <a:t>25/06/2021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11D9D-1872-8547-86A7-203ED30B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DB31C-8F30-7540-A466-3CC7AC77F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8C4B-D79B-EC42-A2BB-681CB0E2FD3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86064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5F1B3-F074-4441-95CD-51EC8E0FA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DBDF1-EAE7-BE4F-AE4A-FC629AB130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67470A-C8B4-A34B-9E4F-8ECFE09D8C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F83E9-EBBB-5749-820F-D552F5C7C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43AC-87F5-EB4C-8D17-319D0CAA022E}" type="datetimeFigureOut">
              <a:rPr lang="en-BE" smtClean="0"/>
              <a:t>25/06/2021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AD1BF-B741-5E48-9129-6F769957D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7F1C97-C08F-E94E-BB0D-4FEF9D46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8C4B-D79B-EC42-A2BB-681CB0E2FD3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1467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A8705-1849-8B4B-B45B-C55B7473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31E668-63C5-1140-BE09-3D313B86B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AFE94-0D39-AD42-AE60-0258768AE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C5209A-4F74-4D4E-B50B-FA08802445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696DF3-5CC5-5F42-B712-54D25BDD24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9386F2-F06B-4E41-B9D4-0590F8BF7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43AC-87F5-EB4C-8D17-319D0CAA022E}" type="datetimeFigureOut">
              <a:rPr lang="en-BE" smtClean="0"/>
              <a:t>25/06/2021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98FF91-944C-BB4E-83AE-F57578A60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B18E45-832D-C64E-8630-5D686625B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8C4B-D79B-EC42-A2BB-681CB0E2FD3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1461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5B105-3FB9-1D42-B8DE-03579BA9C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1C2CC4-8EA0-2148-8FD5-81EB8C1D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43AC-87F5-EB4C-8D17-319D0CAA022E}" type="datetimeFigureOut">
              <a:rPr lang="en-BE" smtClean="0"/>
              <a:t>25/06/2021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F5A28B-F8C3-6B4A-8DD9-D72A50649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00D9D2-E3F7-2F40-AB86-C0E77EB4C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8C4B-D79B-EC42-A2BB-681CB0E2FD3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9653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E216F4-3C86-F64E-8660-479593993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43AC-87F5-EB4C-8D17-319D0CAA022E}" type="datetimeFigureOut">
              <a:rPr lang="en-BE" smtClean="0"/>
              <a:t>25/06/2021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D7EC26-21CC-7D41-A404-A6E66F7C1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C2FCB-657A-164C-9136-4D249A9C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8C4B-D79B-EC42-A2BB-681CB0E2FD3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30079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317BB-51B5-B140-B9E8-FA54469BF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FD062-A807-B54E-BA48-F73E53DF5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E155FE-1DE9-6743-B1BF-E035E8F53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E300FB-3664-5B49-A8EA-8755B6398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43AC-87F5-EB4C-8D17-319D0CAA022E}" type="datetimeFigureOut">
              <a:rPr lang="en-BE" smtClean="0"/>
              <a:t>25/06/2021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791C16-3061-B744-8AB9-C08E2429E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2E932-F5A0-784C-9FF5-4EA79E85D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8C4B-D79B-EC42-A2BB-681CB0E2FD3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6532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6D9A6-8336-C844-B680-93E0A02E7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742CF9-FF23-384C-AD80-423F2A9778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19A5A-1652-7745-BEB4-11F85E874B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79CC8-159A-8D46-AA9F-0BAACC948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43AC-87F5-EB4C-8D17-319D0CAA022E}" type="datetimeFigureOut">
              <a:rPr lang="en-BE" smtClean="0"/>
              <a:t>25/06/2021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EFBC4B-ED3E-0E40-8CF3-B78F6E1C0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F4F3D-AA25-B24C-BC55-10AB4ADB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8C4B-D79B-EC42-A2BB-681CB0E2FD3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0584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65C717-E57F-0646-A277-DBE1F5C1A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2E9129-5589-3048-ADDF-0AFC60B6F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B4031-5B35-7445-99BA-6620AB6414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643AC-87F5-EB4C-8D17-319D0CAA022E}" type="datetimeFigureOut">
              <a:rPr lang="en-BE" smtClean="0"/>
              <a:t>25/06/2021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C55AA-25E8-EF48-98BB-7473E26D0E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A9863-F0D4-FE40-9C5E-A0FD36C59E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68C4B-D79B-EC42-A2BB-681CB0E2FD3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4684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boardcompanions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CFD3C-2E76-FC4B-91DC-1414DCF6FE8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63298712"/>
              </p:ext>
            </p:extLst>
          </p:nvPr>
        </p:nvGraphicFramePr>
        <p:xfrm>
          <a:off x="0" y="1"/>
          <a:ext cx="12192000" cy="742842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srgbClr val="9F1F63">
                      <a:alpha val="40000"/>
                    </a:srgbClr>
                  </a:outerShdw>
                </a:effectLst>
                <a:tableStyleId>{5C22544A-7EE6-4342-B048-85BDC9FD1C3A}</a:tableStyleId>
              </a:tblPr>
              <a:tblGrid>
                <a:gridCol w="1839074">
                  <a:extLst>
                    <a:ext uri="{9D8B030D-6E8A-4147-A177-3AD203B41FA5}">
                      <a16:colId xmlns:a16="http://schemas.microsoft.com/office/drawing/2014/main" val="1992810747"/>
                    </a:ext>
                  </a:extLst>
                </a:gridCol>
                <a:gridCol w="2031137">
                  <a:extLst>
                    <a:ext uri="{9D8B030D-6E8A-4147-A177-3AD203B41FA5}">
                      <a16:colId xmlns:a16="http://schemas.microsoft.com/office/drawing/2014/main" val="2504416571"/>
                    </a:ext>
                  </a:extLst>
                </a:gridCol>
                <a:gridCol w="3362796">
                  <a:extLst>
                    <a:ext uri="{9D8B030D-6E8A-4147-A177-3AD203B41FA5}">
                      <a16:colId xmlns:a16="http://schemas.microsoft.com/office/drawing/2014/main" val="4246206699"/>
                    </a:ext>
                  </a:extLst>
                </a:gridCol>
                <a:gridCol w="4958993">
                  <a:extLst>
                    <a:ext uri="{9D8B030D-6E8A-4147-A177-3AD203B41FA5}">
                      <a16:colId xmlns:a16="http://schemas.microsoft.com/office/drawing/2014/main" val="1664037746"/>
                    </a:ext>
                  </a:extLst>
                </a:gridCol>
              </a:tblGrid>
              <a:tr h="600909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First Name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Last Name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Company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89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</a:rPr>
                        <a:t>Position taken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280642"/>
                  </a:ext>
                </a:extLst>
              </a:tr>
              <a:tr h="71695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Emmanuèle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>
                          <a:effectLst/>
                        </a:rPr>
                        <a:t>Attout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AG Insurance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Member, Chair of the audit committee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68753"/>
                  </a:ext>
                </a:extLst>
              </a:tr>
              <a:tr h="38175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Annemie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>
                          <a:effectLst/>
                        </a:rPr>
                        <a:t>Baeyaert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TESSENDERLO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President audit comité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794368"/>
                  </a:ext>
                </a:extLst>
              </a:tr>
              <a:tr h="38175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Inge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>
                          <a:effectLst/>
                        </a:rPr>
                        <a:t>Basteleurs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Ridderbuurt vzw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521784"/>
                  </a:ext>
                </a:extLst>
              </a:tr>
              <a:tr h="38175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Karine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Becker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BECI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619323"/>
                  </a:ext>
                </a:extLst>
              </a:tr>
              <a:tr h="38175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Catherine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>
                          <a:effectLst/>
                        </a:rPr>
                        <a:t>Bendayan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Altheria,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946233"/>
                  </a:ext>
                </a:extLst>
              </a:tr>
              <a:tr h="71695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Christine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Berwaerts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Samenlevingsopbouw Brussel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82126"/>
                  </a:ext>
                </a:extLst>
              </a:tr>
              <a:tr h="38175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Fabienne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Bozet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Circuit Foil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Advisory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5482"/>
                  </a:ext>
                </a:extLst>
              </a:tr>
              <a:tr h="71695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Dina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Brughmans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Clinique Notre Dame de Grâce, Gosselies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Chairperson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27767"/>
                  </a:ext>
                </a:extLst>
              </a:tr>
              <a:tr h="38175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Isabelle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>
                          <a:effectLst/>
                        </a:rPr>
                        <a:t>Chaput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le PIVOT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Chairperson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037939"/>
                  </a:ext>
                </a:extLst>
              </a:tr>
              <a:tr h="10521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Sabine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Colson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>
                          <a:effectLst/>
                        </a:rPr>
                        <a:t>Fluxys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Member, </a:t>
                      </a:r>
                      <a:r>
                        <a:rPr lang="en-US" sz="2400" dirty="0" err="1">
                          <a:effectLst/>
                        </a:rPr>
                        <a:t>comite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d'audit</a:t>
                      </a:r>
                      <a:r>
                        <a:rPr lang="en-US" sz="2400" dirty="0">
                          <a:effectLst/>
                        </a:rPr>
                        <a:t> et des </a:t>
                      </a:r>
                      <a:r>
                        <a:rPr lang="en-US" sz="2400" dirty="0" err="1">
                          <a:effectLst/>
                        </a:rPr>
                        <a:t>risques</a:t>
                      </a:r>
                      <a:r>
                        <a:rPr lang="en-US" sz="2400" dirty="0">
                          <a:effectLst/>
                        </a:rPr>
                        <a:t> + </a:t>
                      </a:r>
                      <a:r>
                        <a:rPr lang="en-US" sz="2400" dirty="0" err="1">
                          <a:effectLst/>
                        </a:rPr>
                        <a:t>comité</a:t>
                      </a:r>
                      <a:r>
                        <a:rPr lang="en-US" sz="2400" dirty="0">
                          <a:effectLst/>
                        </a:rPr>
                        <a:t> de </a:t>
                      </a:r>
                      <a:r>
                        <a:rPr lang="en-US" sz="2400" dirty="0" err="1">
                          <a:effectLst/>
                        </a:rPr>
                        <a:t>gouvernement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d'entreprise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040920"/>
                  </a:ext>
                </a:extLst>
              </a:tr>
              <a:tr h="38175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Sabine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Colson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AMB SA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367383"/>
                  </a:ext>
                </a:extLst>
              </a:tr>
              <a:tr h="38175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Sabine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Colson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Betonelec SA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051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9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CFD3C-2E76-FC4B-91DC-1414DCF6FE8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62650319"/>
              </p:ext>
            </p:extLst>
          </p:nvPr>
        </p:nvGraphicFramePr>
        <p:xfrm>
          <a:off x="0" y="31531"/>
          <a:ext cx="12191997" cy="68818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srgbClr val="9F1F63">
                      <a:alpha val="40000"/>
                    </a:srgbClr>
                  </a:outerShdw>
                </a:effectLst>
                <a:tableStyleId>{5C22544A-7EE6-4342-B048-85BDC9FD1C3A}</a:tableStyleId>
              </a:tblPr>
              <a:tblGrid>
                <a:gridCol w="1770622">
                  <a:extLst>
                    <a:ext uri="{9D8B030D-6E8A-4147-A177-3AD203B41FA5}">
                      <a16:colId xmlns:a16="http://schemas.microsoft.com/office/drawing/2014/main" val="1992810747"/>
                    </a:ext>
                  </a:extLst>
                </a:gridCol>
                <a:gridCol w="2377693">
                  <a:extLst>
                    <a:ext uri="{9D8B030D-6E8A-4147-A177-3AD203B41FA5}">
                      <a16:colId xmlns:a16="http://schemas.microsoft.com/office/drawing/2014/main" val="2504416571"/>
                    </a:ext>
                  </a:extLst>
                </a:gridCol>
                <a:gridCol w="3030866">
                  <a:extLst>
                    <a:ext uri="{9D8B030D-6E8A-4147-A177-3AD203B41FA5}">
                      <a16:colId xmlns:a16="http://schemas.microsoft.com/office/drawing/2014/main" val="4246206699"/>
                    </a:ext>
                  </a:extLst>
                </a:gridCol>
                <a:gridCol w="5012816">
                  <a:extLst>
                    <a:ext uri="{9D8B030D-6E8A-4147-A177-3AD203B41FA5}">
                      <a16:colId xmlns:a16="http://schemas.microsoft.com/office/drawing/2014/main" val="1664037746"/>
                    </a:ext>
                  </a:extLst>
                </a:gridCol>
              </a:tblGrid>
              <a:tr h="41691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First Name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Last Name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Company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89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</a:rPr>
                        <a:t>Position taken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280642"/>
                  </a:ext>
                </a:extLst>
              </a:tr>
              <a:tr h="41691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Sabine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Colson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Cilyx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521784"/>
                  </a:ext>
                </a:extLst>
              </a:tr>
              <a:tr h="41691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Sabine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Colson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Comet Traitements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619323"/>
                  </a:ext>
                </a:extLst>
              </a:tr>
              <a:tr h="41691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Sabine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Colson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Realco SA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946233"/>
                  </a:ext>
                </a:extLst>
              </a:tr>
              <a:tr h="41691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Sabine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Colson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SEE TELECOM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82126"/>
                  </a:ext>
                </a:extLst>
              </a:tr>
              <a:tr h="41691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Sabine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Colson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HEC Liege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5482"/>
                  </a:ext>
                </a:extLst>
              </a:tr>
              <a:tr h="41691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Cecile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Coune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Emakina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Member, Advisory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27767"/>
                  </a:ext>
                </a:extLst>
              </a:tr>
              <a:tr h="41691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Cecile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Coune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>
                          <a:effectLst/>
                        </a:rPr>
                        <a:t>Credendo</a:t>
                      </a:r>
                      <a:r>
                        <a:rPr lang="en-US" sz="2400" dirty="0">
                          <a:effectLst/>
                        </a:rPr>
                        <a:t> GSR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Member, Advisory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037939"/>
                  </a:ext>
                </a:extLst>
              </a:tr>
              <a:tr h="41691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Cecile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Coune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OFC ASBL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14829"/>
                  </a:ext>
                </a:extLst>
              </a:tr>
              <a:tr h="41691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Anna Maria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D'Hulster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CNA Hardy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Changing from Head of Audit Committee to Head of Risk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85978"/>
                  </a:ext>
                </a:extLst>
              </a:tr>
              <a:tr h="41691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Maria-Pia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 Caro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Melexis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 NED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212915"/>
                  </a:ext>
                </a:extLst>
              </a:tr>
              <a:tr h="41691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Hilde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 Jonge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Vlamingen in de Wereld, Stichting van Openbaar Nut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652384"/>
                  </a:ext>
                </a:extLst>
              </a:tr>
              <a:tr h="41691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Hilde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 Jonge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Ronald McDonald Kinderfonds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94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033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CFD3C-2E76-FC4B-91DC-1414DCF6FE8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75383468"/>
              </p:ext>
            </p:extLst>
          </p:nvPr>
        </p:nvGraphicFramePr>
        <p:xfrm>
          <a:off x="0" y="0"/>
          <a:ext cx="12191999" cy="661451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srgbClr val="9F1F63">
                      <a:alpha val="40000"/>
                    </a:srgbClr>
                  </a:outerShdw>
                </a:effectLst>
                <a:tableStyleId>{5C22544A-7EE6-4342-B048-85BDC9FD1C3A}</a:tableStyleId>
              </a:tblPr>
              <a:tblGrid>
                <a:gridCol w="1770622">
                  <a:extLst>
                    <a:ext uri="{9D8B030D-6E8A-4147-A177-3AD203B41FA5}">
                      <a16:colId xmlns:a16="http://schemas.microsoft.com/office/drawing/2014/main" val="1992810747"/>
                    </a:ext>
                  </a:extLst>
                </a:gridCol>
                <a:gridCol w="2123461">
                  <a:extLst>
                    <a:ext uri="{9D8B030D-6E8A-4147-A177-3AD203B41FA5}">
                      <a16:colId xmlns:a16="http://schemas.microsoft.com/office/drawing/2014/main" val="2504416571"/>
                    </a:ext>
                  </a:extLst>
                </a:gridCol>
                <a:gridCol w="4162096">
                  <a:extLst>
                    <a:ext uri="{9D8B030D-6E8A-4147-A177-3AD203B41FA5}">
                      <a16:colId xmlns:a16="http://schemas.microsoft.com/office/drawing/2014/main" val="4246206699"/>
                    </a:ext>
                  </a:extLst>
                </a:gridCol>
                <a:gridCol w="4135820">
                  <a:extLst>
                    <a:ext uri="{9D8B030D-6E8A-4147-A177-3AD203B41FA5}">
                      <a16:colId xmlns:a16="http://schemas.microsoft.com/office/drawing/2014/main" val="1664037746"/>
                    </a:ext>
                  </a:extLst>
                </a:gridCol>
              </a:tblGrid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First Name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Last Name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Company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89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</a:rPr>
                        <a:t>Position taken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280642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Emilie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 Morteuil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@Vitam Fondation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Chairperson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946233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Martine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De </a:t>
                      </a:r>
                      <a:r>
                        <a:rPr lang="en-US" sz="2400" dirty="0" err="1">
                          <a:effectLst/>
                        </a:rPr>
                        <a:t>Rouck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Financière Saint Paul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82126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Martine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 Rouck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VUB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Member Audit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037939"/>
                  </a:ext>
                </a:extLst>
              </a:tr>
              <a:tr h="509401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Barbara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De </a:t>
                      </a:r>
                      <a:r>
                        <a:rPr lang="en-US" sz="2400" dirty="0" err="1">
                          <a:effectLst/>
                        </a:rPr>
                        <a:t>Saedeleer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MONTEA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14829"/>
                  </a:ext>
                </a:extLst>
              </a:tr>
              <a:tr h="425669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Barbara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 Saedeleer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Beaulieu International Group NV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057472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>
                          <a:effectLst/>
                        </a:rPr>
                        <a:t>Jehanne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 Walque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Impossible Germany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604458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Anne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 Wolf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Advocatenkantoor De Groote De Man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Advisory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24897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Anne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 Wolf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Fund Friends of Transparency International Belgiumlgium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Member of the Board of Trustees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0271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Katya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Degrieck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UPG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Member, also member of the renumeration </a:t>
                      </a:r>
                      <a:r>
                        <a:rPr lang="en-US" sz="2400" dirty="0" err="1">
                          <a:effectLst/>
                        </a:rPr>
                        <a:t>comité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580327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Heidi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Delobelle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AG Finance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Chairperson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972970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Heidi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Delobelle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AG Servicing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Chairperson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306463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Heidi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Delobelle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AG RE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45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978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CFD3C-2E76-FC4B-91DC-1414DCF6FE8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93310201"/>
              </p:ext>
            </p:extLst>
          </p:nvPr>
        </p:nvGraphicFramePr>
        <p:xfrm>
          <a:off x="0" y="0"/>
          <a:ext cx="12192001" cy="656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srgbClr val="9F1F63">
                      <a:alpha val="40000"/>
                    </a:srgbClr>
                  </a:outerShdw>
                </a:effectLst>
                <a:tableStyleId>{5C22544A-7EE6-4342-B048-85BDC9FD1C3A}</a:tableStyleId>
              </a:tblPr>
              <a:tblGrid>
                <a:gridCol w="1770623">
                  <a:extLst>
                    <a:ext uri="{9D8B030D-6E8A-4147-A177-3AD203B41FA5}">
                      <a16:colId xmlns:a16="http://schemas.microsoft.com/office/drawing/2014/main" val="1992810747"/>
                    </a:ext>
                  </a:extLst>
                </a:gridCol>
                <a:gridCol w="1932555">
                  <a:extLst>
                    <a:ext uri="{9D8B030D-6E8A-4147-A177-3AD203B41FA5}">
                      <a16:colId xmlns:a16="http://schemas.microsoft.com/office/drawing/2014/main" val="2504416571"/>
                    </a:ext>
                  </a:extLst>
                </a:gridCol>
                <a:gridCol w="4006160">
                  <a:extLst>
                    <a:ext uri="{9D8B030D-6E8A-4147-A177-3AD203B41FA5}">
                      <a16:colId xmlns:a16="http://schemas.microsoft.com/office/drawing/2014/main" val="4246206699"/>
                    </a:ext>
                  </a:extLst>
                </a:gridCol>
                <a:gridCol w="4482663">
                  <a:extLst>
                    <a:ext uri="{9D8B030D-6E8A-4147-A177-3AD203B41FA5}">
                      <a16:colId xmlns:a16="http://schemas.microsoft.com/office/drawing/2014/main" val="1664037746"/>
                    </a:ext>
                  </a:extLst>
                </a:gridCol>
              </a:tblGrid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First Name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Last Name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Company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89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</a:rPr>
                        <a:t>Position taken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280642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Heidi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Delobelle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AG RE Westinvest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Chairperson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5482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Heidi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Delobelle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Portima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27767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Heidi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Delobelle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Assuralia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037939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Marielle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>
                          <a:effectLst/>
                        </a:rPr>
                        <a:t>Demilie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Pin vzw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14829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Kristel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Deroover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Delaware Consulting International CV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Member, </a:t>
                      </a:r>
                      <a:r>
                        <a:rPr lang="en-US" sz="2400" dirty="0" err="1">
                          <a:effectLst/>
                        </a:rPr>
                        <a:t>en</a:t>
                      </a:r>
                      <a:r>
                        <a:rPr lang="en-US" sz="2400" dirty="0">
                          <a:effectLst/>
                        </a:rPr>
                        <a:t> lid van </a:t>
                      </a:r>
                      <a:r>
                        <a:rPr lang="en-US" sz="2400" dirty="0" err="1">
                          <a:effectLst/>
                        </a:rPr>
                        <a:t>risk&amp;audit</a:t>
                      </a:r>
                      <a:r>
                        <a:rPr lang="en-US" sz="2400" dirty="0">
                          <a:effectLst/>
                        </a:rPr>
                        <a:t>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131826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Sibylle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du Bus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VD Horeca SA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Advisory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826078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Sibylle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du Bus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ADVENTURE PARK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Advisory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94090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Agnès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FLEMAL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VALISANA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067397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Patricia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Geibel-Conrad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Financial Experts Association e.V., Hamburg/Germany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Advisory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573815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Ingrid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Gonnissen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AG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Risk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756113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Leen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Gysen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FLANDERS SPECIAL VENUES NV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585426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Ilse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Henne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Arkema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326062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Laurence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Janssens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Lapauw N.V.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570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619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CFD3C-2E76-FC4B-91DC-1414DCF6FE8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45564484"/>
              </p:ext>
            </p:extLst>
          </p:nvPr>
        </p:nvGraphicFramePr>
        <p:xfrm>
          <a:off x="0" y="0"/>
          <a:ext cx="12192001" cy="66503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srgbClr val="9F1F63">
                      <a:alpha val="40000"/>
                    </a:srgbClr>
                  </a:outerShdw>
                </a:effectLst>
                <a:tableStyleId>{5C22544A-7EE6-4342-B048-85BDC9FD1C3A}</a:tableStyleId>
              </a:tblPr>
              <a:tblGrid>
                <a:gridCol w="1770623">
                  <a:extLst>
                    <a:ext uri="{9D8B030D-6E8A-4147-A177-3AD203B41FA5}">
                      <a16:colId xmlns:a16="http://schemas.microsoft.com/office/drawing/2014/main" val="1992810747"/>
                    </a:ext>
                  </a:extLst>
                </a:gridCol>
                <a:gridCol w="1932555">
                  <a:extLst>
                    <a:ext uri="{9D8B030D-6E8A-4147-A177-3AD203B41FA5}">
                      <a16:colId xmlns:a16="http://schemas.microsoft.com/office/drawing/2014/main" val="2504416571"/>
                    </a:ext>
                  </a:extLst>
                </a:gridCol>
                <a:gridCol w="4825967">
                  <a:extLst>
                    <a:ext uri="{9D8B030D-6E8A-4147-A177-3AD203B41FA5}">
                      <a16:colId xmlns:a16="http://schemas.microsoft.com/office/drawing/2014/main" val="4246206699"/>
                    </a:ext>
                  </a:extLst>
                </a:gridCol>
                <a:gridCol w="3662856">
                  <a:extLst>
                    <a:ext uri="{9D8B030D-6E8A-4147-A177-3AD203B41FA5}">
                      <a16:colId xmlns:a16="http://schemas.microsoft.com/office/drawing/2014/main" val="1664037746"/>
                    </a:ext>
                  </a:extLst>
                </a:gridCol>
              </a:tblGrid>
              <a:tr h="35383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First Name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Last Name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Company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89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</a:rPr>
                        <a:t>Position taken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280642"/>
                  </a:ext>
                </a:extLst>
              </a:tr>
              <a:tr h="35383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Martine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Klutz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Isabel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Chairperson Audit </a:t>
                      </a:r>
                      <a:r>
                        <a:rPr lang="en-US" sz="2400" dirty="0" err="1">
                          <a:effectLst/>
                        </a:rPr>
                        <a:t>Comité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579439"/>
                  </a:ext>
                </a:extLst>
              </a:tr>
              <a:tr h="35383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Martine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Klutz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Belfius Commercial Finance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Chairperson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68753"/>
                  </a:ext>
                </a:extLst>
              </a:tr>
              <a:tr h="35383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Martine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Klutz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Isabel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794368"/>
                  </a:ext>
                </a:extLst>
              </a:tr>
              <a:tr h="35383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Caroline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Labie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>
                          <a:effectLst/>
                        </a:rPr>
                        <a:t>Valpeo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521784"/>
                  </a:ext>
                </a:extLst>
              </a:tr>
              <a:tr h="35383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Caroline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Labie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Accord Group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619323"/>
                  </a:ext>
                </a:extLst>
              </a:tr>
              <a:tr h="35383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Caroline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Labie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sy-bo bv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Advisory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946233"/>
                  </a:ext>
                </a:extLst>
              </a:tr>
              <a:tr h="664526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Patricia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Laureys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Compagnie Het Zoute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Member, Advisory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82126"/>
                  </a:ext>
                </a:extLst>
              </a:tr>
              <a:tr h="35383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Patricia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Laureys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VOKA Antwerpen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5482"/>
                  </a:ext>
                </a:extLst>
              </a:tr>
              <a:tr h="35383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Alexandra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Leunen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Universem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27767"/>
                  </a:ext>
                </a:extLst>
              </a:tr>
              <a:tr h="128590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Sophie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Malarme-Lecloux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Euroclear Belgium, Euroclear Netherland and Euroclear France (ESES), subsidiaries of Euroclear SA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Chairperson of Audit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037939"/>
                  </a:ext>
                </a:extLst>
              </a:tr>
              <a:tr h="35383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Ana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Maricevic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Antelope Diagnostics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14829"/>
                  </a:ext>
                </a:extLst>
              </a:tr>
              <a:tr h="35383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Valerie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Morel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ONTOFORCE NV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574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98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CFD3C-2E76-FC4B-91DC-1414DCF6FE8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75146907"/>
              </p:ext>
            </p:extLst>
          </p:nvPr>
        </p:nvGraphicFramePr>
        <p:xfrm>
          <a:off x="-84083" y="0"/>
          <a:ext cx="12192000" cy="68783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srgbClr val="9F1F63">
                      <a:alpha val="40000"/>
                    </a:srgbClr>
                  </a:outerShdw>
                </a:effectLst>
                <a:tableStyleId>{5C22544A-7EE6-4342-B048-85BDC9FD1C3A}</a:tableStyleId>
              </a:tblPr>
              <a:tblGrid>
                <a:gridCol w="1770623">
                  <a:extLst>
                    <a:ext uri="{9D8B030D-6E8A-4147-A177-3AD203B41FA5}">
                      <a16:colId xmlns:a16="http://schemas.microsoft.com/office/drawing/2014/main" val="1992810747"/>
                    </a:ext>
                  </a:extLst>
                </a:gridCol>
                <a:gridCol w="1932555">
                  <a:extLst>
                    <a:ext uri="{9D8B030D-6E8A-4147-A177-3AD203B41FA5}">
                      <a16:colId xmlns:a16="http://schemas.microsoft.com/office/drawing/2014/main" val="2504416571"/>
                    </a:ext>
                  </a:extLst>
                </a:gridCol>
                <a:gridCol w="5346229">
                  <a:extLst>
                    <a:ext uri="{9D8B030D-6E8A-4147-A177-3AD203B41FA5}">
                      <a16:colId xmlns:a16="http://schemas.microsoft.com/office/drawing/2014/main" val="4246206699"/>
                    </a:ext>
                  </a:extLst>
                </a:gridCol>
                <a:gridCol w="3142593">
                  <a:extLst>
                    <a:ext uri="{9D8B030D-6E8A-4147-A177-3AD203B41FA5}">
                      <a16:colId xmlns:a16="http://schemas.microsoft.com/office/drawing/2014/main" val="1664037746"/>
                    </a:ext>
                  </a:extLst>
                </a:gridCol>
              </a:tblGrid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First Name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Last Name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Company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89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</a:rPr>
                        <a:t>Position taken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280642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France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Nivelle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HELORA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794368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Hedwige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Nuyens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European Women on Boards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521784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Hedwige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Nuyens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Vesttoo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Advisory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619323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>
                          <a:effectLst/>
                        </a:rPr>
                        <a:t>Marthe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Palmans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Outspot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946233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Marthe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Palmans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B-professional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Advisory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82126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Babette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Pettersen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Colorifix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5482"/>
                  </a:ext>
                </a:extLst>
              </a:tr>
              <a:tr h="78232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Kathleen (Cassy)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Ramsey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Mercury TFS (Santander majority owned FinTech)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27767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Sonja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Rottiers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bpost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037939"/>
                  </a:ext>
                </a:extLst>
              </a:tr>
              <a:tr h="78232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Sophie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>
                          <a:effectLst/>
                        </a:rPr>
                        <a:t>Servaty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Cliniques Universitaires de Saint-Luc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Chairman of the Audit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14829"/>
                  </a:ext>
                </a:extLst>
              </a:tr>
              <a:tr h="415859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Elizabeth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Sinke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Creed do GSR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642298"/>
                  </a:ext>
                </a:extLst>
              </a:tr>
              <a:tr h="78232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Elizabeth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Sinke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Stichting beheer ontmantelingsgelden Borssele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Advisory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524292"/>
                  </a:ext>
                </a:extLst>
              </a:tr>
              <a:tr h="78232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Michèle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Sioen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Les Vergers du Vieux Tauves SA (AVIETA SA)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009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356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CFD3C-2E76-FC4B-91DC-1414DCF6FE8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37341078"/>
              </p:ext>
            </p:extLst>
          </p:nvPr>
        </p:nvGraphicFramePr>
        <p:xfrm>
          <a:off x="0" y="30480"/>
          <a:ext cx="12192000" cy="6827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srgbClr val="9F1F63">
                      <a:alpha val="40000"/>
                    </a:srgbClr>
                  </a:outerShdw>
                </a:effectLst>
                <a:tableStyleId>{5C22544A-7EE6-4342-B048-85BDC9FD1C3A}</a:tableStyleId>
              </a:tblPr>
              <a:tblGrid>
                <a:gridCol w="1770623">
                  <a:extLst>
                    <a:ext uri="{9D8B030D-6E8A-4147-A177-3AD203B41FA5}">
                      <a16:colId xmlns:a16="http://schemas.microsoft.com/office/drawing/2014/main" val="1992810747"/>
                    </a:ext>
                  </a:extLst>
                </a:gridCol>
                <a:gridCol w="1932555">
                  <a:extLst>
                    <a:ext uri="{9D8B030D-6E8A-4147-A177-3AD203B41FA5}">
                      <a16:colId xmlns:a16="http://schemas.microsoft.com/office/drawing/2014/main" val="2504416571"/>
                    </a:ext>
                  </a:extLst>
                </a:gridCol>
                <a:gridCol w="4389685">
                  <a:extLst>
                    <a:ext uri="{9D8B030D-6E8A-4147-A177-3AD203B41FA5}">
                      <a16:colId xmlns:a16="http://schemas.microsoft.com/office/drawing/2014/main" val="4246206699"/>
                    </a:ext>
                  </a:extLst>
                </a:gridCol>
                <a:gridCol w="4099137">
                  <a:extLst>
                    <a:ext uri="{9D8B030D-6E8A-4147-A177-3AD203B41FA5}">
                      <a16:colId xmlns:a16="http://schemas.microsoft.com/office/drawing/2014/main" val="1664037746"/>
                    </a:ext>
                  </a:extLst>
                </a:gridCol>
              </a:tblGrid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First Name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Last Name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Company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89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</a:rPr>
                        <a:t>Position taken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280642"/>
                  </a:ext>
                </a:extLst>
              </a:tr>
              <a:tr h="78232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Regine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Slagmulder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MDxHealth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Member, Chair Audit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619323"/>
                  </a:ext>
                </a:extLst>
              </a:tr>
              <a:tr h="114808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Regine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Slagmulder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Ekopak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Member, Chair Audit Committee &amp; member Remuneration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946233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Ann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Smolders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Intervest Offices &amp; Warehouses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Chairman Supervisory Board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82126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>
                          <a:effectLst/>
                        </a:rPr>
                        <a:t>Nicoline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Spruijt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ACA-IT Solutions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Advisory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5482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>
                          <a:effectLst/>
                        </a:rPr>
                        <a:t>Nicoline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Spruijt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u="sng">
                          <a:solidFill>
                            <a:srgbClr val="1155CC"/>
                          </a:solidFill>
                          <a:effectLst/>
                          <a:hlinkClick r:id="rId2"/>
                        </a:rPr>
                        <a:t>BoardCompanions.org</a:t>
                      </a:r>
                      <a:endParaRPr lang="en-US" sz="2400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27767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Nicoline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Spruijt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VALISANA To be approved at GA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037939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Ilse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Tant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 Watergroep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14829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Marie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Theunissen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Actiris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Audit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983652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Kathleen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Van den Berghe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IDEA Consult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077000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Sylvie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Van den Eynde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Brussels Airport Company: Aviato Academy 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4931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Isabelle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Van Iseghem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Whitemilk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Advisory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634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951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CFD3C-2E76-FC4B-91DC-1414DCF6FE8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0754831"/>
              </p:ext>
            </p:extLst>
          </p:nvPr>
        </p:nvGraphicFramePr>
        <p:xfrm>
          <a:off x="0" y="-1"/>
          <a:ext cx="12192000" cy="545486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srgbClr val="9F1F63">
                      <a:alpha val="40000"/>
                    </a:srgbClr>
                  </a:outerShdw>
                </a:effectLst>
                <a:tableStyleId>{5C22544A-7EE6-4342-B048-85BDC9FD1C3A}</a:tableStyleId>
              </a:tblPr>
              <a:tblGrid>
                <a:gridCol w="1770623">
                  <a:extLst>
                    <a:ext uri="{9D8B030D-6E8A-4147-A177-3AD203B41FA5}">
                      <a16:colId xmlns:a16="http://schemas.microsoft.com/office/drawing/2014/main" val="1992810747"/>
                    </a:ext>
                  </a:extLst>
                </a:gridCol>
                <a:gridCol w="1932555">
                  <a:extLst>
                    <a:ext uri="{9D8B030D-6E8A-4147-A177-3AD203B41FA5}">
                      <a16:colId xmlns:a16="http://schemas.microsoft.com/office/drawing/2014/main" val="2504416571"/>
                    </a:ext>
                  </a:extLst>
                </a:gridCol>
                <a:gridCol w="4389685">
                  <a:extLst>
                    <a:ext uri="{9D8B030D-6E8A-4147-A177-3AD203B41FA5}">
                      <a16:colId xmlns:a16="http://schemas.microsoft.com/office/drawing/2014/main" val="4246206699"/>
                    </a:ext>
                  </a:extLst>
                </a:gridCol>
                <a:gridCol w="4099137">
                  <a:extLst>
                    <a:ext uri="{9D8B030D-6E8A-4147-A177-3AD203B41FA5}">
                      <a16:colId xmlns:a16="http://schemas.microsoft.com/office/drawing/2014/main" val="1664037746"/>
                    </a:ext>
                  </a:extLst>
                </a:gridCol>
              </a:tblGrid>
              <a:tr h="42762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First Name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Last Name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effectLst/>
                        </a:rPr>
                        <a:t>Company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89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</a:rPr>
                        <a:t>Position taken</a:t>
                      </a:r>
                    </a:p>
                  </a:txBody>
                  <a:tcPr marL="38100" marR="38100" marT="25400" marB="25400" anchor="b">
                    <a:solidFill>
                      <a:srgbClr val="A10C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280642"/>
                  </a:ext>
                </a:extLst>
              </a:tr>
              <a:tr h="42762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Isabelle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Van Iseghem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Envie Atelier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538211"/>
                  </a:ext>
                </a:extLst>
              </a:tr>
              <a:tr h="42762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Iris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Vande Walle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Zorghuis Oostende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Chairperson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921531"/>
                  </a:ext>
                </a:extLst>
              </a:tr>
              <a:tr h="42762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Martine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Vanden poel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UNICEF Belgium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5482"/>
                  </a:ext>
                </a:extLst>
              </a:tr>
              <a:tr h="80310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Nadine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Vanovenberghe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FNG NV to be appr at GA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27767"/>
                  </a:ext>
                </a:extLst>
              </a:tr>
              <a:tr h="42762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Yvette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Verleisdonk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De Groof Petercam Foundation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037939"/>
                  </a:ext>
                </a:extLst>
              </a:tr>
              <a:tr h="42762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Yvette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Verleisdonk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Socrowd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14829"/>
                  </a:ext>
                </a:extLst>
              </a:tr>
              <a:tr h="42762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>
                          <a:effectLst/>
                        </a:rPr>
                        <a:t>Verleisdonk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Verleisdonk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Wit-</a:t>
                      </a:r>
                      <a:r>
                        <a:rPr lang="en-US" sz="2400" dirty="0" err="1">
                          <a:effectLst/>
                        </a:rPr>
                        <a:t>Gele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Kruis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Vlaamsbrabant</a:t>
                      </a:r>
                      <a:endParaRPr lang="en-US" sz="2400" dirty="0">
                        <a:effectLst/>
                      </a:endParaRP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Board Member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186411"/>
                  </a:ext>
                </a:extLst>
              </a:tr>
              <a:tr h="42762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Caroline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Vlerick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Rigorgous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Advisory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237205"/>
                  </a:ext>
                </a:extLst>
              </a:tr>
              <a:tr h="80310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Ramona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Wilmes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UNICEF Belgium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Chairperson, Chair of the Audit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993261"/>
                  </a:ext>
                </a:extLst>
              </a:tr>
              <a:tr h="427628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Hilde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Wuyts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>
                          <a:effectLst/>
                        </a:rPr>
                        <a:t>V&amp;D Experts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effectLst/>
                        </a:rPr>
                        <a:t>Advisory Committee</a:t>
                      </a:r>
                    </a:p>
                  </a:txBody>
                  <a:tcPr marL="38100" marR="38100" marT="25400" marB="2540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51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862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786</Words>
  <Application>Microsoft Macintosh PowerPoint</Application>
  <PresentationFormat>Widescreen</PresentationFormat>
  <Paragraphs>408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Ilja Bakker</dc:creator>
  <cp:lastModifiedBy>Ilja Bakker</cp:lastModifiedBy>
  <cp:revision>2</cp:revision>
  <dcterms:created xsi:type="dcterms:W3CDTF">2021-06-25T14:00:41Z</dcterms:created>
  <dcterms:modified xsi:type="dcterms:W3CDTF">2021-06-25T14:20:47Z</dcterms:modified>
</cp:coreProperties>
</file>