
<file path=[Content_Types].xml><?xml version="1.0" encoding="utf-8"?>
<Types xmlns="http://schemas.openxmlformats.org/package/2006/content-types">
  <Default Extension="emf" ContentType="image/x-emf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854" r:id="rId3"/>
    <p:sldId id="841" r:id="rId4"/>
    <p:sldId id="855" r:id="rId5"/>
    <p:sldId id="856" r:id="rId6"/>
    <p:sldId id="857" r:id="rId7"/>
    <p:sldId id="858" r:id="rId8"/>
  </p:sldIdLst>
  <p:sldSz cx="9144000" cy="5143500" type="screen16x9"/>
  <p:notesSz cx="6888163" cy="100155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4" userDrawn="1">
          <p15:clr>
            <a:srgbClr val="A4A3A4"/>
          </p15:clr>
        </p15:guide>
        <p15:guide id="2" pos="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5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lja Bakker" initials="IB" lastIdx="1" clrIdx="0"/>
  <p:cmAuthor id="2" name="Ilja Bakker" initials="IB [2]" lastIdx="1" clrIdx="1"/>
  <p:cmAuthor id="3" name="Trees Paelinck" initials="TP" lastIdx="2" clrIdx="2">
    <p:extLst>
      <p:ext uri="{19B8F6BF-5375-455C-9EA6-DF929625EA0E}">
        <p15:presenceInfo xmlns:p15="http://schemas.microsoft.com/office/powerpoint/2012/main" userId="1f4a865df9fe7ef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1F63"/>
    <a:srgbClr val="B800C1"/>
    <a:srgbClr val="A10C58"/>
    <a:srgbClr val="97154D"/>
    <a:srgbClr val="7C0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3820" autoAdjust="0"/>
  </p:normalViewPr>
  <p:slideViewPr>
    <p:cSldViewPr snapToGrid="0" snapToObjects="1">
      <p:cViewPr varScale="1">
        <p:scale>
          <a:sx n="160" d="100"/>
          <a:sy n="160" d="100"/>
        </p:scale>
        <p:origin x="184" y="168"/>
      </p:cViewPr>
      <p:guideLst>
        <p:guide orient="horz" pos="264"/>
        <p:guide pos="16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3" d="100"/>
          <a:sy n="63" d="100"/>
        </p:scale>
        <p:origin x="-3125" y="-62"/>
      </p:cViewPr>
      <p:guideLst>
        <p:guide orient="horz" pos="3155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84870" cy="500777"/>
          </a:xfrm>
          <a:prstGeom prst="rect">
            <a:avLst/>
          </a:prstGeom>
        </p:spPr>
        <p:txBody>
          <a:bodyPr vert="horz" lIns="92002" tIns="46001" rIns="92002" bIns="4600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700" y="2"/>
            <a:ext cx="2984870" cy="500777"/>
          </a:xfrm>
          <a:prstGeom prst="rect">
            <a:avLst/>
          </a:prstGeom>
        </p:spPr>
        <p:txBody>
          <a:bodyPr vert="horz" lIns="92002" tIns="46001" rIns="92002" bIns="46001" rtlCol="0"/>
          <a:lstStyle>
            <a:lvl1pPr algn="r">
              <a:defRPr sz="1200"/>
            </a:lvl1pPr>
          </a:lstStyle>
          <a:p>
            <a:fld id="{0A6B27C3-7431-4070-849A-C2B4C5BC1F04}" type="datetimeFigureOut">
              <a:rPr lang="en-GB" smtClean="0"/>
              <a:pPr/>
              <a:t>24/06/2020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513026"/>
            <a:ext cx="2984870" cy="500777"/>
          </a:xfrm>
          <a:prstGeom prst="rect">
            <a:avLst/>
          </a:prstGeom>
        </p:spPr>
        <p:txBody>
          <a:bodyPr vert="horz" lIns="92002" tIns="46001" rIns="92002" bIns="4600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700" y="9513026"/>
            <a:ext cx="2984870" cy="500777"/>
          </a:xfrm>
          <a:prstGeom prst="rect">
            <a:avLst/>
          </a:prstGeom>
        </p:spPr>
        <p:txBody>
          <a:bodyPr vert="horz" lIns="92002" tIns="46001" rIns="92002" bIns="46001" rtlCol="0" anchor="b"/>
          <a:lstStyle>
            <a:lvl1pPr algn="r">
              <a:defRPr sz="1200"/>
            </a:lvl1pPr>
          </a:lstStyle>
          <a:p>
            <a:fld id="{C1715588-F659-4707-87CA-B36C5514377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4532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84870" cy="500379"/>
          </a:xfrm>
          <a:prstGeom prst="rect">
            <a:avLst/>
          </a:prstGeom>
        </p:spPr>
        <p:txBody>
          <a:bodyPr vert="horz" lIns="92002" tIns="46001" rIns="92002" bIns="4600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700" y="1"/>
            <a:ext cx="2984870" cy="500379"/>
          </a:xfrm>
          <a:prstGeom prst="rect">
            <a:avLst/>
          </a:prstGeom>
        </p:spPr>
        <p:txBody>
          <a:bodyPr vert="horz" lIns="92002" tIns="46001" rIns="92002" bIns="46001" rtlCol="0"/>
          <a:lstStyle>
            <a:lvl1pPr algn="r">
              <a:defRPr sz="1200"/>
            </a:lvl1pPr>
          </a:lstStyle>
          <a:p>
            <a:fld id="{E578DA7D-DEA7-4EBD-8688-5D6A40CB488D}" type="datetimeFigureOut">
              <a:rPr lang="en-GB" smtClean="0"/>
              <a:pPr/>
              <a:t>24/06/2020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52475"/>
            <a:ext cx="6672263" cy="37544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02" tIns="46001" rIns="92002" bIns="4600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7582"/>
            <a:ext cx="5510530" cy="4506593"/>
          </a:xfrm>
          <a:prstGeom prst="rect">
            <a:avLst/>
          </a:prstGeom>
        </p:spPr>
        <p:txBody>
          <a:bodyPr vert="horz" lIns="92002" tIns="46001" rIns="92002" bIns="4600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513564"/>
            <a:ext cx="2984870" cy="500378"/>
          </a:xfrm>
          <a:prstGeom prst="rect">
            <a:avLst/>
          </a:prstGeom>
        </p:spPr>
        <p:txBody>
          <a:bodyPr vert="horz" lIns="92002" tIns="46001" rIns="92002" bIns="4600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700" y="9513564"/>
            <a:ext cx="2984870" cy="500378"/>
          </a:xfrm>
          <a:prstGeom prst="rect">
            <a:avLst/>
          </a:prstGeom>
        </p:spPr>
        <p:txBody>
          <a:bodyPr vert="horz" lIns="92002" tIns="46001" rIns="92002" bIns="46001" rtlCol="0" anchor="b"/>
          <a:lstStyle>
            <a:lvl1pPr algn="r">
              <a:defRPr sz="1200"/>
            </a:lvl1pPr>
          </a:lstStyle>
          <a:p>
            <a:fld id="{A6D9F574-8CDF-4A56-9310-5073B99133A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684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24826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3849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6034"/>
            <a:ext cx="8229600" cy="3158543"/>
          </a:xfrm>
        </p:spPr>
        <p:txBody>
          <a:bodyPr/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0045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619" y="2532445"/>
            <a:ext cx="7772400" cy="1021556"/>
          </a:xfrm>
        </p:spPr>
        <p:txBody>
          <a:bodyPr anchor="t"/>
          <a:lstStyle>
            <a:lvl1pPr algn="ctr">
              <a:defRPr sz="3000" b="1" cap="all"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619" y="1407304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132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6741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42212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34737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1120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860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86958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ourbe.eps"/>
          <p:cNvPicPr>
            <a:picLocks noChangeAspect="1"/>
          </p:cNvPicPr>
          <p:nvPr userDrawn="1"/>
        </p:nvPicPr>
        <p:blipFill>
          <a:blip r:embed="rId12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921" y="1318119"/>
            <a:ext cx="8634303" cy="3185920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8212827" y="4849514"/>
            <a:ext cx="687897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FDD8B4D-99C0-4B7E-81F1-1977BAF64003}" type="slidenum">
              <a:rPr lang="en-GB" sz="750" smtClean="0"/>
              <a:pPr algn="r"/>
              <a:t>‹#›</a:t>
            </a:fld>
            <a:r>
              <a:rPr lang="en-GB" sz="750"/>
              <a:t>.</a:t>
            </a:r>
          </a:p>
        </p:txBody>
      </p:sp>
      <p:pic>
        <p:nvPicPr>
          <p:cNvPr id="7" name="Picture 6" descr="A drawing of a face&#10;&#10;Description automatically generated">
            <a:extLst>
              <a:ext uri="{FF2B5EF4-FFF2-40B4-BE49-F238E27FC236}">
                <a16:creationId xmlns:a16="http://schemas.microsoft.com/office/drawing/2014/main" id="{DF07A461-ECBF-45E4-935E-0EDA998FF38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9427" y="4622493"/>
            <a:ext cx="1037940" cy="486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137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 ftr="0" dt="0"/>
  <p:txStyles>
    <p:titleStyle>
      <a:lvl1pPr algn="l" defTabSz="342892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342892" rtl="0" eaLnBrk="1" latinLnBrk="0" hangingPunct="1">
        <a:spcBef>
          <a:spcPct val="20000"/>
        </a:spcBef>
        <a:buClr>
          <a:srgbClr val="A10C58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342892" rtl="0" eaLnBrk="1" latinLnBrk="0" hangingPunct="1">
        <a:spcBef>
          <a:spcPct val="20000"/>
        </a:spcBef>
        <a:buClr>
          <a:srgbClr val="A10C58"/>
        </a:buClr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342892" rtl="0" eaLnBrk="1" latinLnBrk="0" hangingPunct="1">
        <a:spcBef>
          <a:spcPct val="20000"/>
        </a:spcBef>
        <a:buClr>
          <a:srgbClr val="A10C58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342892" rtl="0" eaLnBrk="1" latinLnBrk="0" hangingPunct="1">
        <a:spcBef>
          <a:spcPct val="20000"/>
        </a:spcBef>
        <a:buClr>
          <a:srgbClr val="A10C58"/>
        </a:buClr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342892" rtl="0" eaLnBrk="1" latinLnBrk="0" hangingPunct="1">
        <a:spcBef>
          <a:spcPct val="20000"/>
        </a:spcBef>
        <a:buClr>
          <a:srgbClr val="A10C58"/>
        </a:buClr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6437" y="1331843"/>
            <a:ext cx="5829300" cy="2236305"/>
          </a:xfrm>
        </p:spPr>
        <p:txBody>
          <a:bodyPr>
            <a:normAutofit/>
          </a:bodyPr>
          <a:lstStyle/>
          <a:p>
            <a:br>
              <a:rPr lang="en-GB" b="1" dirty="0"/>
            </a:br>
            <a:r>
              <a:rPr lang="en-GB" b="1" dirty="0">
                <a:solidFill>
                  <a:schemeClr val="bg1">
                    <a:lumMod val="50000"/>
                  </a:schemeClr>
                </a:solidFill>
              </a:rPr>
              <a:t>New* Mandate List</a:t>
            </a:r>
            <a:br>
              <a:rPr lang="en-GB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GB" b="1" dirty="0">
                <a:solidFill>
                  <a:schemeClr val="bg1">
                    <a:lumMod val="50000"/>
                  </a:schemeClr>
                </a:solidFill>
              </a:rPr>
              <a:t>1/7/2019 – 6/6/2020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24974D-5E53-7949-B94F-94622ED11C14}"/>
              </a:ext>
            </a:extLst>
          </p:cNvPr>
          <p:cNvSpPr txBox="1"/>
          <p:nvPr/>
        </p:nvSpPr>
        <p:spPr>
          <a:xfrm>
            <a:off x="5182262" y="4595854"/>
            <a:ext cx="32891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sz="1400" dirty="0">
                <a:solidFill>
                  <a:schemeClr val="bg1">
                    <a:lumMod val="50000"/>
                  </a:schemeClr>
                </a:solidFill>
              </a:rPr>
              <a:t>*Known mandates communicated to WoB.</a:t>
            </a:r>
          </a:p>
        </p:txBody>
      </p:sp>
    </p:spTree>
    <p:extLst>
      <p:ext uri="{BB962C8B-B14F-4D97-AF65-F5344CB8AC3E}">
        <p14:creationId xmlns:p14="http://schemas.microsoft.com/office/powerpoint/2010/main" val="1420976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792F0-4658-438C-A7A3-093121385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Women on Board New Mandates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65CFD3C-2E76-FC4B-91DC-1414DCF6FE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7134219"/>
              </p:ext>
            </p:extLst>
          </p:nvPr>
        </p:nvGraphicFramePr>
        <p:xfrm>
          <a:off x="317715" y="1000070"/>
          <a:ext cx="8632557" cy="314205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algn="l" rotWithShape="0">
                    <a:srgbClr val="9F1F63">
                      <a:alpha val="40000"/>
                    </a:srgbClr>
                  </a:outerShdw>
                </a:effectLst>
                <a:tableStyleId>{5C22544A-7EE6-4342-B048-85BDC9FD1C3A}</a:tableStyleId>
              </a:tblPr>
              <a:tblGrid>
                <a:gridCol w="1253691">
                  <a:extLst>
                    <a:ext uri="{9D8B030D-6E8A-4147-A177-3AD203B41FA5}">
                      <a16:colId xmlns:a16="http://schemas.microsoft.com/office/drawing/2014/main" val="1992810747"/>
                    </a:ext>
                  </a:extLst>
                </a:gridCol>
                <a:gridCol w="1683528">
                  <a:extLst>
                    <a:ext uri="{9D8B030D-6E8A-4147-A177-3AD203B41FA5}">
                      <a16:colId xmlns:a16="http://schemas.microsoft.com/office/drawing/2014/main" val="2504416571"/>
                    </a:ext>
                  </a:extLst>
                </a:gridCol>
                <a:gridCol w="2847669">
                  <a:extLst>
                    <a:ext uri="{9D8B030D-6E8A-4147-A177-3AD203B41FA5}">
                      <a16:colId xmlns:a16="http://schemas.microsoft.com/office/drawing/2014/main" val="4246206699"/>
                    </a:ext>
                  </a:extLst>
                </a:gridCol>
                <a:gridCol w="2847669">
                  <a:extLst>
                    <a:ext uri="{9D8B030D-6E8A-4147-A177-3AD203B41FA5}">
                      <a16:colId xmlns:a16="http://schemas.microsoft.com/office/drawing/2014/main" val="1664037746"/>
                    </a:ext>
                  </a:extLst>
                </a:gridCol>
              </a:tblGrid>
              <a:tr h="310233">
                <a:tc>
                  <a:txBody>
                    <a:bodyPr/>
                    <a:lstStyle/>
                    <a:p>
                      <a:pPr rtl="0" fontAlgn="b"/>
                      <a:r>
                        <a:rPr lang="en-US" b="1" dirty="0">
                          <a:effectLst/>
                        </a:rPr>
                        <a:t>First Name</a:t>
                      </a:r>
                    </a:p>
                  </a:txBody>
                  <a:tcPr marL="28575" marR="28575" marT="19050" marB="19050" anchor="b">
                    <a:solidFill>
                      <a:srgbClr val="A10C5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b="1" dirty="0">
                          <a:effectLst/>
                        </a:rPr>
                        <a:t>Last Name</a:t>
                      </a:r>
                    </a:p>
                  </a:txBody>
                  <a:tcPr marL="28575" marR="28575" marT="19050" marB="19050" anchor="b">
                    <a:solidFill>
                      <a:srgbClr val="A10C5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b="1" dirty="0">
                          <a:effectLst/>
                        </a:rPr>
                        <a:t>Company</a:t>
                      </a:r>
                    </a:p>
                  </a:txBody>
                  <a:tcPr marL="28575" marR="28575" marT="19050" marB="19050" anchor="b">
                    <a:solidFill>
                      <a:srgbClr val="A10C5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4289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effectLst/>
                        </a:rPr>
                        <a:t>Position taken</a:t>
                      </a:r>
                    </a:p>
                  </a:txBody>
                  <a:tcPr marL="28575" marR="28575" marT="19050" marB="19050" anchor="b">
                    <a:solidFill>
                      <a:srgbClr val="A10C5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280642"/>
                  </a:ext>
                </a:extLst>
              </a:tr>
              <a:tr h="310233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Marijke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Beel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Rikolto vzw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Board Member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68753"/>
                  </a:ext>
                </a:extLst>
              </a:tr>
              <a:tr h="310233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Marijke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Beel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dirty="0" err="1">
                          <a:effectLst/>
                        </a:rPr>
                        <a:t>Rikolto</a:t>
                      </a:r>
                      <a:r>
                        <a:rPr lang="en-US" dirty="0">
                          <a:effectLst/>
                        </a:rPr>
                        <a:t> International SON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Board Member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794368"/>
                  </a:ext>
                </a:extLst>
              </a:tr>
              <a:tr h="310233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Marijke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Beel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I-Beton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Advisory Committee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521784"/>
                  </a:ext>
                </a:extLst>
              </a:tr>
              <a:tr h="352339">
                <a:tc>
                  <a:txBody>
                    <a:bodyPr/>
                    <a:lstStyle/>
                    <a:p>
                      <a:pPr rtl="0" fontAlgn="b"/>
                      <a:r>
                        <a:rPr lang="en-US" dirty="0">
                          <a:effectLst/>
                        </a:rPr>
                        <a:t>Marijke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Beel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dirty="0" err="1">
                          <a:effectLst/>
                        </a:rPr>
                        <a:t>Peeters</a:t>
                      </a:r>
                      <a:r>
                        <a:rPr lang="en-US" dirty="0">
                          <a:effectLst/>
                        </a:rPr>
                        <a:t> Interieur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Advisory Committee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619323"/>
                  </a:ext>
                </a:extLst>
              </a:tr>
              <a:tr h="310233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Inge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Boets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dirty="0" err="1">
                          <a:effectLst/>
                        </a:rPr>
                        <a:t>Econoholding</a:t>
                      </a:r>
                      <a:endParaRPr lang="en-US" dirty="0">
                        <a:effectLst/>
                      </a:endParaRP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Chairperson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946233"/>
                  </a:ext>
                </a:extLst>
              </a:tr>
              <a:tr h="307856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Katrien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Bousson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Ranson NV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Board Member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82126"/>
                  </a:ext>
                </a:extLst>
              </a:tr>
              <a:tr h="310233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Anne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Cambier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Q7Leader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Board Member, Administrateur délégué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45482"/>
                  </a:ext>
                </a:extLst>
              </a:tr>
              <a:tr h="310233">
                <a:tc>
                  <a:txBody>
                    <a:bodyPr/>
                    <a:lstStyle/>
                    <a:p>
                      <a:pPr rtl="0" fontAlgn="b"/>
                      <a:r>
                        <a:rPr lang="en-US" dirty="0">
                          <a:effectLst/>
                        </a:rPr>
                        <a:t>Ingrid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dirty="0" err="1">
                          <a:effectLst/>
                        </a:rPr>
                        <a:t>Ceusters-Luyten</a:t>
                      </a:r>
                      <a:endParaRPr lang="en-US" dirty="0">
                        <a:effectLst/>
                      </a:endParaRP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CPI 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Board Member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27767"/>
                  </a:ext>
                </a:extLst>
              </a:tr>
              <a:tr h="310233">
                <a:tc>
                  <a:txBody>
                    <a:bodyPr/>
                    <a:lstStyle/>
                    <a:p>
                      <a:pPr rtl="0" fontAlgn="b"/>
                      <a:r>
                        <a:rPr lang="en-US" dirty="0">
                          <a:effectLst/>
                        </a:rPr>
                        <a:t>Ingrid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dirty="0" err="1">
                          <a:effectLst/>
                        </a:rPr>
                        <a:t>Ceusters-Luyten</a:t>
                      </a:r>
                      <a:endParaRPr lang="en-US" dirty="0">
                        <a:effectLst/>
                      </a:endParaRP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UZGent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dirty="0">
                          <a:effectLst/>
                        </a:rPr>
                        <a:t>Board Member, chair audit committee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037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199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792F0-4658-438C-A7A3-093121385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Women on Board New Mandates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65CFD3C-2E76-FC4B-91DC-1414DCF6FE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3450698"/>
              </p:ext>
            </p:extLst>
          </p:nvPr>
        </p:nvGraphicFramePr>
        <p:xfrm>
          <a:off x="317715" y="1000070"/>
          <a:ext cx="8632557" cy="322990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algn="l" rotWithShape="0">
                    <a:srgbClr val="9F1F63">
                      <a:alpha val="40000"/>
                    </a:srgbClr>
                  </a:outerShdw>
                </a:effectLst>
                <a:tableStyleId>{5C22544A-7EE6-4342-B048-85BDC9FD1C3A}</a:tableStyleId>
              </a:tblPr>
              <a:tblGrid>
                <a:gridCol w="1253691">
                  <a:extLst>
                    <a:ext uri="{9D8B030D-6E8A-4147-A177-3AD203B41FA5}">
                      <a16:colId xmlns:a16="http://schemas.microsoft.com/office/drawing/2014/main" val="1992810747"/>
                    </a:ext>
                  </a:extLst>
                </a:gridCol>
                <a:gridCol w="1683528">
                  <a:extLst>
                    <a:ext uri="{9D8B030D-6E8A-4147-A177-3AD203B41FA5}">
                      <a16:colId xmlns:a16="http://schemas.microsoft.com/office/drawing/2014/main" val="2504416571"/>
                    </a:ext>
                  </a:extLst>
                </a:gridCol>
                <a:gridCol w="2146008">
                  <a:extLst>
                    <a:ext uri="{9D8B030D-6E8A-4147-A177-3AD203B41FA5}">
                      <a16:colId xmlns:a16="http://schemas.microsoft.com/office/drawing/2014/main" val="4246206699"/>
                    </a:ext>
                  </a:extLst>
                </a:gridCol>
                <a:gridCol w="3549330">
                  <a:extLst>
                    <a:ext uri="{9D8B030D-6E8A-4147-A177-3AD203B41FA5}">
                      <a16:colId xmlns:a16="http://schemas.microsoft.com/office/drawing/2014/main" val="1664037746"/>
                    </a:ext>
                  </a:extLst>
                </a:gridCol>
              </a:tblGrid>
              <a:tr h="274517">
                <a:tc>
                  <a:txBody>
                    <a:bodyPr/>
                    <a:lstStyle/>
                    <a:p>
                      <a:pPr rtl="0" fontAlgn="b"/>
                      <a:r>
                        <a:rPr lang="en-US" b="1" dirty="0">
                          <a:effectLst/>
                        </a:rPr>
                        <a:t>First Name</a:t>
                      </a:r>
                    </a:p>
                  </a:txBody>
                  <a:tcPr marL="28575" marR="28575" marT="19050" marB="19050" anchor="b">
                    <a:solidFill>
                      <a:srgbClr val="A10C5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b="1" dirty="0">
                          <a:effectLst/>
                        </a:rPr>
                        <a:t>Last Name</a:t>
                      </a:r>
                    </a:p>
                  </a:txBody>
                  <a:tcPr marL="28575" marR="28575" marT="19050" marB="19050" anchor="b">
                    <a:solidFill>
                      <a:srgbClr val="A10C5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b="1" dirty="0">
                          <a:effectLst/>
                        </a:rPr>
                        <a:t>Company</a:t>
                      </a:r>
                    </a:p>
                  </a:txBody>
                  <a:tcPr marL="28575" marR="28575" marT="19050" marB="19050" anchor="b">
                    <a:solidFill>
                      <a:srgbClr val="A10C5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4289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effectLst/>
                        </a:rPr>
                        <a:t>Position taken</a:t>
                      </a:r>
                    </a:p>
                  </a:txBody>
                  <a:tcPr marL="28575" marR="28575" marT="19050" marB="19050" anchor="b">
                    <a:solidFill>
                      <a:srgbClr val="A10C5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280642"/>
                  </a:ext>
                </a:extLst>
              </a:tr>
              <a:tr h="274517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Anne-Catherine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Chevalier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Mus-e Belgium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Chairperson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68753"/>
                  </a:ext>
                </a:extLst>
              </a:tr>
              <a:tr h="274517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Francoise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Chombar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Soitec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Board Member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794368"/>
                  </a:ext>
                </a:extLst>
              </a:tr>
              <a:tr h="274517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Catalina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Daniels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Birdhouse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Board Member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521784"/>
                  </a:ext>
                </a:extLst>
              </a:tr>
              <a:tr h="277593">
                <a:tc>
                  <a:txBody>
                    <a:bodyPr/>
                    <a:lstStyle/>
                    <a:p>
                      <a:pPr rtl="0" fontAlgn="b"/>
                      <a:r>
                        <a:rPr lang="en-US" dirty="0">
                          <a:effectLst/>
                        </a:rPr>
                        <a:t>Muriel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De Lathouwer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Olympia group of companies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Board Member, Vice-chairman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619323"/>
                  </a:ext>
                </a:extLst>
              </a:tr>
              <a:tr h="274517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Muriel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De Lathouwer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Etex group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Board Member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946233"/>
                  </a:ext>
                </a:extLst>
              </a:tr>
              <a:tr h="306597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Ingrid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De Poorter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IMEC International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Board Member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82126"/>
                  </a:ext>
                </a:extLst>
              </a:tr>
              <a:tr h="274517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Ingrid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De Poorter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Fidimec NV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Board Member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45482"/>
                  </a:ext>
                </a:extLst>
              </a:tr>
              <a:tr h="274517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Emilie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de Riollet de Morteuil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@Vitam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Board Member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27767"/>
                  </a:ext>
                </a:extLst>
              </a:tr>
              <a:tr h="292852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Katya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Degrieck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Smartphoto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Board Member, Also Renumeration Comité and Audit Comité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037939"/>
                  </a:ext>
                </a:extLst>
              </a:tr>
              <a:tr h="274517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Katya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Degrieck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Lannoo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dirty="0">
                          <a:effectLst/>
                        </a:rPr>
                        <a:t>Board Member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914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3033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792F0-4658-438C-A7A3-093121385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Women on Board New Mandates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65CFD3C-2E76-FC4B-91DC-1414DCF6FE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9526634"/>
              </p:ext>
            </p:extLst>
          </p:nvPr>
        </p:nvGraphicFramePr>
        <p:xfrm>
          <a:off x="317715" y="1000070"/>
          <a:ext cx="8632557" cy="269613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algn="l" rotWithShape="0">
                    <a:srgbClr val="9F1F63">
                      <a:alpha val="40000"/>
                    </a:srgbClr>
                  </a:outerShdw>
                </a:effectLst>
                <a:tableStyleId>{5C22544A-7EE6-4342-B048-85BDC9FD1C3A}</a:tableStyleId>
              </a:tblPr>
              <a:tblGrid>
                <a:gridCol w="1253691">
                  <a:extLst>
                    <a:ext uri="{9D8B030D-6E8A-4147-A177-3AD203B41FA5}">
                      <a16:colId xmlns:a16="http://schemas.microsoft.com/office/drawing/2014/main" val="1992810747"/>
                    </a:ext>
                  </a:extLst>
                </a:gridCol>
                <a:gridCol w="1180340">
                  <a:extLst>
                    <a:ext uri="{9D8B030D-6E8A-4147-A177-3AD203B41FA5}">
                      <a16:colId xmlns:a16="http://schemas.microsoft.com/office/drawing/2014/main" val="2504416571"/>
                    </a:ext>
                  </a:extLst>
                </a:gridCol>
                <a:gridCol w="2153540">
                  <a:extLst>
                    <a:ext uri="{9D8B030D-6E8A-4147-A177-3AD203B41FA5}">
                      <a16:colId xmlns:a16="http://schemas.microsoft.com/office/drawing/2014/main" val="4246206699"/>
                    </a:ext>
                  </a:extLst>
                </a:gridCol>
                <a:gridCol w="4044986">
                  <a:extLst>
                    <a:ext uri="{9D8B030D-6E8A-4147-A177-3AD203B41FA5}">
                      <a16:colId xmlns:a16="http://schemas.microsoft.com/office/drawing/2014/main" val="1664037746"/>
                    </a:ext>
                  </a:extLst>
                </a:gridCol>
              </a:tblGrid>
              <a:tr h="274517">
                <a:tc>
                  <a:txBody>
                    <a:bodyPr/>
                    <a:lstStyle/>
                    <a:p>
                      <a:pPr rtl="0" fontAlgn="b"/>
                      <a:r>
                        <a:rPr lang="en-US" b="1" dirty="0">
                          <a:effectLst/>
                        </a:rPr>
                        <a:t>First Name</a:t>
                      </a:r>
                    </a:p>
                  </a:txBody>
                  <a:tcPr marL="28575" marR="28575" marT="19050" marB="19050" anchor="b">
                    <a:solidFill>
                      <a:srgbClr val="A10C5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b="1" dirty="0">
                          <a:effectLst/>
                        </a:rPr>
                        <a:t>Last Name</a:t>
                      </a:r>
                    </a:p>
                  </a:txBody>
                  <a:tcPr marL="28575" marR="28575" marT="19050" marB="19050" anchor="b">
                    <a:solidFill>
                      <a:srgbClr val="A10C5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b="1" dirty="0">
                          <a:effectLst/>
                        </a:rPr>
                        <a:t>Company</a:t>
                      </a:r>
                    </a:p>
                  </a:txBody>
                  <a:tcPr marL="28575" marR="28575" marT="19050" marB="19050" anchor="b">
                    <a:solidFill>
                      <a:srgbClr val="A10C5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4289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effectLst/>
                        </a:rPr>
                        <a:t>Position taken</a:t>
                      </a:r>
                    </a:p>
                  </a:txBody>
                  <a:tcPr marL="28575" marR="28575" marT="19050" marB="19050" anchor="b">
                    <a:solidFill>
                      <a:srgbClr val="A10C5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280642"/>
                  </a:ext>
                </a:extLst>
              </a:tr>
              <a:tr h="274517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Linda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Galle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Duke &amp; Grace 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Board Member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68753"/>
                  </a:ext>
                </a:extLst>
              </a:tr>
              <a:tr h="274517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Sophie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Goblet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The pond and the warterfall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Board Member, Membre fondateur 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794368"/>
                  </a:ext>
                </a:extLst>
              </a:tr>
              <a:tr h="274517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Pascale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Hendrickx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Nieulandt recycling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Advisory Committee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521784"/>
                  </a:ext>
                </a:extLst>
              </a:tr>
              <a:tr h="277593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Roberte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Kesteman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dirty="0" err="1">
                          <a:effectLst/>
                        </a:rPr>
                        <a:t>Fluxys</a:t>
                      </a:r>
                      <a:r>
                        <a:rPr lang="en-US" dirty="0">
                          <a:effectLst/>
                        </a:rPr>
                        <a:t> Belgium NV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Board Member, Member of remuneration committee and member of corporate governance committee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619323"/>
                  </a:ext>
                </a:extLst>
              </a:tr>
              <a:tr h="274517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Martine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Klutz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Isabel 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Board Member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946233"/>
                  </a:ext>
                </a:extLst>
              </a:tr>
              <a:tr h="306597">
                <a:tc>
                  <a:txBody>
                    <a:bodyPr/>
                    <a:lstStyle/>
                    <a:p>
                      <a:pPr rtl="0" fontAlgn="b"/>
                      <a:r>
                        <a:rPr lang="en-US" dirty="0">
                          <a:effectLst/>
                        </a:rPr>
                        <a:t>Martine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Klutz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Belfius Commercial Finance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Chairperson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82126"/>
                  </a:ext>
                </a:extLst>
              </a:tr>
              <a:tr h="292852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Anne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Leclercq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PLEXUS VZW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dirty="0">
                          <a:effectLst/>
                        </a:rPr>
                        <a:t>Board Member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037939"/>
                  </a:ext>
                </a:extLst>
              </a:tr>
              <a:tr h="274517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Dominique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Leroy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Ergon Capital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dirty="0">
                          <a:effectLst/>
                        </a:rPr>
                        <a:t>Advisory Committee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914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3978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792F0-4658-438C-A7A3-093121385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Women on Board New Mandates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65CFD3C-2E76-FC4B-91DC-1414DCF6FE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4783921"/>
              </p:ext>
            </p:extLst>
          </p:nvPr>
        </p:nvGraphicFramePr>
        <p:xfrm>
          <a:off x="317715" y="1000070"/>
          <a:ext cx="8632557" cy="324824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algn="l" rotWithShape="0">
                    <a:srgbClr val="9F1F63">
                      <a:alpha val="40000"/>
                    </a:srgbClr>
                  </a:outerShdw>
                </a:effectLst>
                <a:tableStyleId>{5C22544A-7EE6-4342-B048-85BDC9FD1C3A}</a:tableStyleId>
              </a:tblPr>
              <a:tblGrid>
                <a:gridCol w="1253691">
                  <a:extLst>
                    <a:ext uri="{9D8B030D-6E8A-4147-A177-3AD203B41FA5}">
                      <a16:colId xmlns:a16="http://schemas.microsoft.com/office/drawing/2014/main" val="1992810747"/>
                    </a:ext>
                  </a:extLst>
                </a:gridCol>
                <a:gridCol w="1368347">
                  <a:extLst>
                    <a:ext uri="{9D8B030D-6E8A-4147-A177-3AD203B41FA5}">
                      <a16:colId xmlns:a16="http://schemas.microsoft.com/office/drawing/2014/main" val="2504416571"/>
                    </a:ext>
                  </a:extLst>
                </a:gridCol>
                <a:gridCol w="1965533">
                  <a:extLst>
                    <a:ext uri="{9D8B030D-6E8A-4147-A177-3AD203B41FA5}">
                      <a16:colId xmlns:a16="http://schemas.microsoft.com/office/drawing/2014/main" val="4246206699"/>
                    </a:ext>
                  </a:extLst>
                </a:gridCol>
                <a:gridCol w="4044986">
                  <a:extLst>
                    <a:ext uri="{9D8B030D-6E8A-4147-A177-3AD203B41FA5}">
                      <a16:colId xmlns:a16="http://schemas.microsoft.com/office/drawing/2014/main" val="1664037746"/>
                    </a:ext>
                  </a:extLst>
                </a:gridCol>
              </a:tblGrid>
              <a:tr h="274517">
                <a:tc>
                  <a:txBody>
                    <a:bodyPr/>
                    <a:lstStyle/>
                    <a:p>
                      <a:pPr rtl="0" fontAlgn="b"/>
                      <a:r>
                        <a:rPr lang="en-US" b="1" dirty="0">
                          <a:effectLst/>
                        </a:rPr>
                        <a:t>First Name</a:t>
                      </a:r>
                    </a:p>
                  </a:txBody>
                  <a:tcPr marL="28575" marR="28575" marT="19050" marB="19050" anchor="b">
                    <a:solidFill>
                      <a:srgbClr val="A10C5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b="1" dirty="0">
                          <a:effectLst/>
                        </a:rPr>
                        <a:t>Last Name</a:t>
                      </a:r>
                    </a:p>
                  </a:txBody>
                  <a:tcPr marL="28575" marR="28575" marT="19050" marB="19050" anchor="b">
                    <a:solidFill>
                      <a:srgbClr val="A10C5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b="1" dirty="0">
                          <a:effectLst/>
                        </a:rPr>
                        <a:t>Company</a:t>
                      </a:r>
                    </a:p>
                  </a:txBody>
                  <a:tcPr marL="28575" marR="28575" marT="19050" marB="19050" anchor="b">
                    <a:solidFill>
                      <a:srgbClr val="A10C5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4289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effectLst/>
                        </a:rPr>
                        <a:t>Position taken</a:t>
                      </a:r>
                    </a:p>
                  </a:txBody>
                  <a:tcPr marL="28575" marR="28575" marT="19050" marB="19050" anchor="b">
                    <a:solidFill>
                      <a:srgbClr val="A10C5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280642"/>
                  </a:ext>
                </a:extLst>
              </a:tr>
              <a:tr h="274517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Kate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Lybeer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Mentes VZW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Board Member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68753"/>
                  </a:ext>
                </a:extLst>
              </a:tr>
              <a:tr h="274517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Sophie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Malarme-Lecloux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Compagnie Het Zoute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Board Member, Advisory Committee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794368"/>
                  </a:ext>
                </a:extLst>
              </a:tr>
              <a:tr h="274517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Vanessa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Marquette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Loyens &amp; Loeff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Board Member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521784"/>
                  </a:ext>
                </a:extLst>
              </a:tr>
              <a:tr h="277593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Jacinte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Monsieur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VZW Wervel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Board Member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619323"/>
                  </a:ext>
                </a:extLst>
              </a:tr>
              <a:tr h="274517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Kathleen (Cassy)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Ramsey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ESADE Business &amp; Law School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Advisory Committee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946233"/>
                  </a:ext>
                </a:extLst>
              </a:tr>
              <a:tr h="306597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Kathleen (Cassy) 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Ramsey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Bank Degroof Petercam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Chairperson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82126"/>
                  </a:ext>
                </a:extLst>
              </a:tr>
              <a:tr h="274517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Kathleen (Cassy)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Ramsey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Bank Degroof Petercam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Advisory Committee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45482"/>
                  </a:ext>
                </a:extLst>
              </a:tr>
              <a:tr h="274517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Françoise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Roels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dirty="0">
                          <a:effectLst/>
                        </a:rPr>
                        <a:t>Les Petits </a:t>
                      </a:r>
                      <a:r>
                        <a:rPr lang="en-US" dirty="0" err="1">
                          <a:effectLst/>
                        </a:rPr>
                        <a:t>Rien</a:t>
                      </a:r>
                      <a:endParaRPr lang="en-US" dirty="0">
                        <a:effectLst/>
                      </a:endParaRP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Board member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27767"/>
                  </a:ext>
                </a:extLst>
              </a:tr>
              <a:tr h="292852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Sonja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Rottiers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Matexi NV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Board Member, Chair of Audit Committee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037939"/>
                  </a:ext>
                </a:extLst>
              </a:tr>
              <a:tr h="274517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Sonja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Rottiers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Kinepolis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dirty="0">
                          <a:effectLst/>
                        </a:rPr>
                        <a:t>Board member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914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8619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792F0-4658-438C-A7A3-093121385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Women on Board New Mandates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65CFD3C-2E76-FC4B-91DC-1414DCF6FE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3673418"/>
              </p:ext>
            </p:extLst>
          </p:nvPr>
        </p:nvGraphicFramePr>
        <p:xfrm>
          <a:off x="317715" y="1000070"/>
          <a:ext cx="8632557" cy="342330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algn="l" rotWithShape="0">
                    <a:srgbClr val="9F1F63">
                      <a:alpha val="40000"/>
                    </a:srgbClr>
                  </a:outerShdw>
                </a:effectLst>
                <a:tableStyleId>{5C22544A-7EE6-4342-B048-85BDC9FD1C3A}</a:tableStyleId>
              </a:tblPr>
              <a:tblGrid>
                <a:gridCol w="1253691">
                  <a:extLst>
                    <a:ext uri="{9D8B030D-6E8A-4147-A177-3AD203B41FA5}">
                      <a16:colId xmlns:a16="http://schemas.microsoft.com/office/drawing/2014/main" val="1992810747"/>
                    </a:ext>
                  </a:extLst>
                </a:gridCol>
                <a:gridCol w="1368347">
                  <a:extLst>
                    <a:ext uri="{9D8B030D-6E8A-4147-A177-3AD203B41FA5}">
                      <a16:colId xmlns:a16="http://schemas.microsoft.com/office/drawing/2014/main" val="2504416571"/>
                    </a:ext>
                  </a:extLst>
                </a:gridCol>
                <a:gridCol w="2888479">
                  <a:extLst>
                    <a:ext uri="{9D8B030D-6E8A-4147-A177-3AD203B41FA5}">
                      <a16:colId xmlns:a16="http://schemas.microsoft.com/office/drawing/2014/main" val="4246206699"/>
                    </a:ext>
                  </a:extLst>
                </a:gridCol>
                <a:gridCol w="3122040">
                  <a:extLst>
                    <a:ext uri="{9D8B030D-6E8A-4147-A177-3AD203B41FA5}">
                      <a16:colId xmlns:a16="http://schemas.microsoft.com/office/drawing/2014/main" val="1664037746"/>
                    </a:ext>
                  </a:extLst>
                </a:gridCol>
              </a:tblGrid>
              <a:tr h="274517">
                <a:tc>
                  <a:txBody>
                    <a:bodyPr/>
                    <a:lstStyle/>
                    <a:p>
                      <a:pPr rtl="0" fontAlgn="b"/>
                      <a:r>
                        <a:rPr lang="en-US" b="1" dirty="0">
                          <a:effectLst/>
                        </a:rPr>
                        <a:t>First Name</a:t>
                      </a:r>
                    </a:p>
                  </a:txBody>
                  <a:tcPr marL="28575" marR="28575" marT="19050" marB="19050" anchor="b">
                    <a:solidFill>
                      <a:srgbClr val="A10C5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b="1" dirty="0">
                          <a:effectLst/>
                        </a:rPr>
                        <a:t>Last Name</a:t>
                      </a:r>
                    </a:p>
                  </a:txBody>
                  <a:tcPr marL="28575" marR="28575" marT="19050" marB="19050" anchor="b">
                    <a:solidFill>
                      <a:srgbClr val="A10C5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b="1" dirty="0">
                          <a:effectLst/>
                        </a:rPr>
                        <a:t>Company</a:t>
                      </a:r>
                    </a:p>
                  </a:txBody>
                  <a:tcPr marL="28575" marR="28575" marT="19050" marB="19050" anchor="b">
                    <a:solidFill>
                      <a:srgbClr val="A10C5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4289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effectLst/>
                        </a:rPr>
                        <a:t>Position taken</a:t>
                      </a:r>
                    </a:p>
                  </a:txBody>
                  <a:tcPr marL="28575" marR="28575" marT="19050" marB="19050" anchor="b">
                    <a:solidFill>
                      <a:srgbClr val="A10C5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280642"/>
                  </a:ext>
                </a:extLst>
              </a:tr>
              <a:tr h="274517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Sonali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Schandmal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BW LPG 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Board Member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68753"/>
                  </a:ext>
                </a:extLst>
              </a:tr>
              <a:tr h="274517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Sophie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Servaty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Cliniques Universitaires de Saint-Luc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Board Member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794368"/>
                  </a:ext>
                </a:extLst>
              </a:tr>
              <a:tr h="274517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Nicoline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dirty="0" err="1">
                          <a:effectLst/>
                        </a:rPr>
                        <a:t>Spruijt</a:t>
                      </a:r>
                      <a:endParaRPr lang="en-US" dirty="0">
                        <a:effectLst/>
                      </a:endParaRP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Palais Coudenberg / de Charles Quint 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Board Member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521784"/>
                  </a:ext>
                </a:extLst>
              </a:tr>
              <a:tr h="277593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Marleen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Vaesen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De Eik nv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Board Member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619323"/>
                  </a:ext>
                </a:extLst>
              </a:tr>
              <a:tr h="274517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Isabelle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Van Iseghem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Envie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Board Member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946233"/>
                  </a:ext>
                </a:extLst>
              </a:tr>
              <a:tr h="306597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Helena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Vandebeeck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Siat NV (www.siat-group.com)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Chairperson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82126"/>
                  </a:ext>
                </a:extLst>
              </a:tr>
              <a:tr h="274517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Helena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Vandebeeck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Vlaams Instituut voor Biotechnologie (www.vib.be)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Member of the General Assembly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45482"/>
                  </a:ext>
                </a:extLst>
              </a:tr>
              <a:tr h="274517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Helena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Vandebeeck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Urban Crop Solutions (https://urbancropsolutions.com)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Advisory Committee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27767"/>
                  </a:ext>
                </a:extLst>
              </a:tr>
              <a:tr h="292852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Katleen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Vandeweyer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Scarlet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Board Member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037939"/>
                  </a:ext>
                </a:extLst>
              </a:tr>
              <a:tr h="274517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Katleen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Vandeweyer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ConnectImmo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dirty="0">
                          <a:effectLst/>
                        </a:rPr>
                        <a:t>Board Member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914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9727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792F0-4658-438C-A7A3-093121385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Women on Board New Mandates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65CFD3C-2E76-FC4B-91DC-1414DCF6FE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6977883"/>
              </p:ext>
            </p:extLst>
          </p:nvPr>
        </p:nvGraphicFramePr>
        <p:xfrm>
          <a:off x="317715" y="1000070"/>
          <a:ext cx="8632557" cy="18745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algn="l" rotWithShape="0">
                    <a:srgbClr val="9F1F63">
                      <a:alpha val="40000"/>
                    </a:srgbClr>
                  </a:outerShdw>
                </a:effectLst>
                <a:tableStyleId>{5C22544A-7EE6-4342-B048-85BDC9FD1C3A}</a:tableStyleId>
              </a:tblPr>
              <a:tblGrid>
                <a:gridCol w="1253691">
                  <a:extLst>
                    <a:ext uri="{9D8B030D-6E8A-4147-A177-3AD203B41FA5}">
                      <a16:colId xmlns:a16="http://schemas.microsoft.com/office/drawing/2014/main" val="1992810747"/>
                    </a:ext>
                  </a:extLst>
                </a:gridCol>
                <a:gridCol w="1368347">
                  <a:extLst>
                    <a:ext uri="{9D8B030D-6E8A-4147-A177-3AD203B41FA5}">
                      <a16:colId xmlns:a16="http://schemas.microsoft.com/office/drawing/2014/main" val="2504416571"/>
                    </a:ext>
                  </a:extLst>
                </a:gridCol>
                <a:gridCol w="2888479">
                  <a:extLst>
                    <a:ext uri="{9D8B030D-6E8A-4147-A177-3AD203B41FA5}">
                      <a16:colId xmlns:a16="http://schemas.microsoft.com/office/drawing/2014/main" val="4246206699"/>
                    </a:ext>
                  </a:extLst>
                </a:gridCol>
                <a:gridCol w="3122040">
                  <a:extLst>
                    <a:ext uri="{9D8B030D-6E8A-4147-A177-3AD203B41FA5}">
                      <a16:colId xmlns:a16="http://schemas.microsoft.com/office/drawing/2014/main" val="1664037746"/>
                    </a:ext>
                  </a:extLst>
                </a:gridCol>
              </a:tblGrid>
              <a:tr h="181749">
                <a:tc>
                  <a:txBody>
                    <a:bodyPr/>
                    <a:lstStyle/>
                    <a:p>
                      <a:pPr rtl="0" fontAlgn="b"/>
                      <a:r>
                        <a:rPr lang="en-US" b="1" dirty="0">
                          <a:effectLst/>
                        </a:rPr>
                        <a:t>First Name</a:t>
                      </a:r>
                    </a:p>
                  </a:txBody>
                  <a:tcPr marL="28575" marR="28575" marT="19050" marB="19050" anchor="b">
                    <a:solidFill>
                      <a:srgbClr val="A10C5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b="1" dirty="0">
                          <a:effectLst/>
                        </a:rPr>
                        <a:t>Last Name</a:t>
                      </a:r>
                    </a:p>
                  </a:txBody>
                  <a:tcPr marL="28575" marR="28575" marT="19050" marB="19050" anchor="b">
                    <a:solidFill>
                      <a:srgbClr val="A10C5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b="1" dirty="0">
                          <a:effectLst/>
                        </a:rPr>
                        <a:t>Company</a:t>
                      </a:r>
                    </a:p>
                  </a:txBody>
                  <a:tcPr marL="28575" marR="28575" marT="19050" marB="19050" anchor="b">
                    <a:solidFill>
                      <a:srgbClr val="A10C5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4289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effectLst/>
                        </a:rPr>
                        <a:t>Position taken</a:t>
                      </a:r>
                    </a:p>
                  </a:txBody>
                  <a:tcPr marL="28575" marR="28575" marT="19050" marB="19050" anchor="b">
                    <a:solidFill>
                      <a:srgbClr val="A10C5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280642"/>
                  </a:ext>
                </a:extLst>
              </a:tr>
              <a:tr h="181749">
                <a:tc>
                  <a:txBody>
                    <a:bodyPr/>
                    <a:lstStyle/>
                    <a:p>
                      <a:pPr rtl="0" fontAlgn="b"/>
                      <a:r>
                        <a:rPr lang="en-US" dirty="0">
                          <a:effectLst/>
                        </a:rPr>
                        <a:t>Helene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dirty="0" err="1">
                          <a:effectLst/>
                        </a:rPr>
                        <a:t>Vareille</a:t>
                      </a:r>
                      <a:endParaRPr lang="en-US" dirty="0">
                        <a:effectLst/>
                      </a:endParaRP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dirty="0" err="1">
                          <a:effectLst/>
                        </a:rPr>
                        <a:t>Fondation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Royaumont</a:t>
                      </a:r>
                      <a:endParaRPr lang="en-US" dirty="0">
                        <a:effectLst/>
                      </a:endParaRP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Board Member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68753"/>
                  </a:ext>
                </a:extLst>
              </a:tr>
              <a:tr h="181749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Sonja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Willems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Flanders Investment &amp; Trade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Chairperson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794368"/>
                  </a:ext>
                </a:extLst>
              </a:tr>
              <a:tr h="297652">
                <a:tc>
                  <a:txBody>
                    <a:bodyPr/>
                    <a:lstStyle/>
                    <a:p>
                      <a:pPr rtl="0" fontAlgn="b"/>
                      <a:r>
                        <a:rPr lang="en-US" dirty="0">
                          <a:effectLst/>
                        </a:rPr>
                        <a:t>Diane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dirty="0" err="1">
                          <a:effectLst/>
                        </a:rPr>
                        <a:t>Zygas</a:t>
                      </a:r>
                      <a:endParaRPr lang="en-US" dirty="0">
                        <a:effectLst/>
                      </a:endParaRP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Belfius Bank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dirty="0">
                          <a:effectLst/>
                        </a:rPr>
                        <a:t>Advisory Committee (Nomination Committee)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521784"/>
                  </a:ext>
                </a:extLst>
              </a:tr>
              <a:tr h="297652">
                <a:tc>
                  <a:txBody>
                    <a:bodyPr/>
                    <a:lstStyle/>
                    <a:p>
                      <a:pPr rtl="0" fontAlgn="b"/>
                      <a:r>
                        <a:rPr lang="en-US" dirty="0">
                          <a:effectLst/>
                        </a:rPr>
                        <a:t>Diane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dirty="0" err="1">
                          <a:effectLst/>
                        </a:rPr>
                        <a:t>Zygas</a:t>
                      </a:r>
                      <a:endParaRPr lang="en-US" dirty="0">
                        <a:effectLst/>
                      </a:endParaRP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Belfius Bank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dirty="0">
                          <a:effectLst/>
                        </a:rPr>
                        <a:t>Advisory Committee (Remuneration Committee)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619323"/>
                  </a:ext>
                </a:extLst>
              </a:tr>
              <a:tr h="181749">
                <a:tc>
                  <a:txBody>
                    <a:bodyPr/>
                    <a:lstStyle/>
                    <a:p>
                      <a:pPr rtl="0" fontAlgn="b"/>
                      <a:r>
                        <a:rPr lang="en-US" dirty="0">
                          <a:effectLst/>
                        </a:rPr>
                        <a:t>Diane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dirty="0" err="1">
                          <a:effectLst/>
                        </a:rPr>
                        <a:t>Zygas</a:t>
                      </a:r>
                      <a:endParaRPr lang="en-US" dirty="0">
                        <a:effectLst/>
                      </a:endParaRP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Croix-Rouge de Belgique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dirty="0">
                          <a:effectLst/>
                        </a:rPr>
                        <a:t>Board Member</a:t>
                      </a:r>
                    </a:p>
                  </a:txBody>
                  <a:tcPr marL="28575" marR="28575" marT="19050" marB="1905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946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2727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31397</TotalTime>
  <Words>497</Words>
  <Application>Microsoft Macintosh PowerPoint</Application>
  <PresentationFormat>On-screen Show (16:9)</PresentationFormat>
  <Paragraphs>240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 New* Mandate List 1/7/2019 – 6/6/2020</vt:lpstr>
      <vt:lpstr>Women on Board New Mandates</vt:lpstr>
      <vt:lpstr>Women on Board New Mandates</vt:lpstr>
      <vt:lpstr>Women on Board New Mandates</vt:lpstr>
      <vt:lpstr>Women on Board New Mandates</vt:lpstr>
      <vt:lpstr>Women on Board New Mandates</vt:lpstr>
      <vt:lpstr>Women on Board New Mandates</vt:lpstr>
    </vt:vector>
  </TitlesOfParts>
  <Company>comfi&amp;publishing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brigitte vandenhaute</dc:creator>
  <cp:lastModifiedBy>Ilja Bakker</cp:lastModifiedBy>
  <cp:revision>718</cp:revision>
  <cp:lastPrinted>2020-06-09T13:36:57Z</cp:lastPrinted>
  <dcterms:created xsi:type="dcterms:W3CDTF">2013-12-03T11:28:02Z</dcterms:created>
  <dcterms:modified xsi:type="dcterms:W3CDTF">2020-06-24T08:38:37Z</dcterms:modified>
</cp:coreProperties>
</file>